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332" r:id="rId5"/>
    <p:sldId id="298" r:id="rId6"/>
    <p:sldId id="331" r:id="rId7"/>
    <p:sldId id="294" r:id="rId8"/>
    <p:sldId id="295" r:id="rId9"/>
    <p:sldId id="317" r:id="rId10"/>
    <p:sldId id="300" r:id="rId11"/>
    <p:sldId id="333" r:id="rId12"/>
    <p:sldId id="330" r:id="rId13"/>
    <p:sldId id="335" r:id="rId14"/>
    <p:sldId id="334" r:id="rId15"/>
    <p:sldId id="293" r:id="rId16"/>
    <p:sldId id="297" r:id="rId17"/>
    <p:sldId id="318" r:id="rId18"/>
    <p:sldId id="320" r:id="rId19"/>
    <p:sldId id="319" r:id="rId20"/>
    <p:sldId id="321" r:id="rId21"/>
    <p:sldId id="322" r:id="rId22"/>
    <p:sldId id="325" r:id="rId23"/>
    <p:sldId id="324" r:id="rId24"/>
    <p:sldId id="323" r:id="rId25"/>
    <p:sldId id="326" r:id="rId26"/>
    <p:sldId id="328" r:id="rId27"/>
    <p:sldId id="327" r:id="rId28"/>
    <p:sldId id="329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5" autoAdjust="0"/>
    <p:restoredTop sz="94660"/>
  </p:normalViewPr>
  <p:slideViewPr>
    <p:cSldViewPr>
      <p:cViewPr>
        <p:scale>
          <a:sx n="70" d="100"/>
          <a:sy n="70" d="100"/>
        </p:scale>
        <p:origin x="1402" y="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6/61/Tripelsuperfosfaat_(triple_phosphate)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128792" cy="792087"/>
          </a:xfrm>
        </p:spPr>
        <p:txBody>
          <a:bodyPr/>
          <a:lstStyle/>
          <a:p>
            <a:r>
              <a:rPr lang="nl-NL" dirty="0" smtClean="0"/>
              <a:t>Onderhouden borders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128792" cy="5013176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1"/>
                </a:solidFill>
              </a:rPr>
              <a:t>Inhoud: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Gereedschappen / veiligheid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Beplantingsbeeld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Onkruidbestrijding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Bladruimen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Composteren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Vaste planten 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Bemesten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Beregenen</a:t>
            </a:r>
          </a:p>
          <a:p>
            <a:pPr algn="l">
              <a:buFont typeface="Arial" pitchFamily="34" charset="0"/>
              <a:buChar char="•"/>
            </a:pPr>
            <a:endParaRPr lang="nl-NL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19472" y="1196752"/>
            <a:ext cx="7120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Niveau: 2 en 3 KG/GG	 |  opleidingsjaar: 1  |  periode: 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smtClean="0"/>
              <a:t>Belangrijk om:</a:t>
            </a:r>
          </a:p>
          <a:p>
            <a:pPr lvl="1">
              <a:buFont typeface="Arial" charset="0"/>
              <a:buChar char="•"/>
            </a:pPr>
            <a:r>
              <a:rPr lang="nl-NL" smtClean="0"/>
              <a:t>snelle hoogtegroei</a:t>
            </a:r>
          </a:p>
          <a:p>
            <a:pPr lvl="1">
              <a:buFont typeface="Arial" charset="0"/>
              <a:buChar char="•"/>
            </a:pPr>
            <a:r>
              <a:rPr lang="nl-NL" smtClean="0"/>
              <a:t>wortelstokken</a:t>
            </a:r>
          </a:p>
          <a:p>
            <a:pPr lvl="1">
              <a:buFont typeface="Arial" charset="0"/>
              <a:buChar char="•"/>
            </a:pPr>
            <a:r>
              <a:rPr lang="nl-NL" smtClean="0"/>
              <a:t>overwoekering </a:t>
            </a:r>
          </a:p>
          <a:p>
            <a:pPr lvl="1">
              <a:buFont typeface="Arial" charset="0"/>
              <a:buChar char="•"/>
            </a:pPr>
            <a:endParaRPr lang="nl-NL" smtClean="0"/>
          </a:p>
          <a:p>
            <a:pPr lvl="1">
              <a:buFont typeface="Arial" charset="0"/>
              <a:buChar char="•"/>
            </a:pPr>
            <a:endParaRPr lang="nl-NL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Belangrijke onkruiden</a:t>
            </a:r>
            <a:endParaRPr lang="nl-NL" dirty="0"/>
          </a:p>
        </p:txBody>
      </p:sp>
      <p:pic>
        <p:nvPicPr>
          <p:cNvPr id="5" name="Picture 2" descr="C:\Users\R. Mensink\Documents\Word\Robert\AOC-Oost\BackOffice lesstofontwikkeling\Delta beeldbestek\Plaatjes onkruiden\450px-Canadese_fijnstraal_plant_Conyza_canaden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717032"/>
            <a:ext cx="1998726" cy="2592288"/>
          </a:xfrm>
          <a:prstGeom prst="rect">
            <a:avLst/>
          </a:prstGeom>
          <a:noFill/>
        </p:spPr>
      </p:pic>
      <p:pic>
        <p:nvPicPr>
          <p:cNvPr id="6" name="Picture 6" descr="C:\Users\R. Mensink\Documents\Word\Robert\AOC-Oost\BackOffice lesstofontwikkeling\Delta beeldbestek\Plaatjes onkruiden\paardestaar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23440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R. Mensink\Documents\Word\Robert\AOC-Oost\BackOffice lesstofontwikkeling\Delta beeldbestek\Plaatjes onkruiden\haagwinde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52120" y="3717032"/>
            <a:ext cx="200811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Blad ruimen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Dode bladeren zorgen voor humus en voorkomen erosie</a:t>
            </a:r>
          </a:p>
          <a:p>
            <a:r>
              <a:rPr lang="nl-NL" sz="2400" dirty="0" smtClean="0"/>
              <a:t>Laat bladeren daarom zoveel mogelijk liggen:</a:t>
            </a:r>
          </a:p>
          <a:p>
            <a:pPr lvl="1"/>
            <a:r>
              <a:rPr lang="nl-NL" sz="2000" dirty="0" smtClean="0"/>
              <a:t>Planten krijgen meer voedingstoffen</a:t>
            </a:r>
          </a:p>
          <a:p>
            <a:pPr lvl="1"/>
            <a:r>
              <a:rPr lang="nl-NL" sz="2000" dirty="0" smtClean="0"/>
              <a:t>De grond onder het blad is beter beschermt tegen vorst. Daardoor minder kans op vorstschade aan plantenwortels</a:t>
            </a:r>
          </a:p>
          <a:p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16" name="Picture 4" descr="Afbeeldingsresultaat voor bladh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37112"/>
            <a:ext cx="1944216" cy="1944216"/>
          </a:xfrm>
          <a:prstGeom prst="rect">
            <a:avLst/>
          </a:prstGeom>
          <a:noFill/>
        </p:spPr>
      </p:pic>
      <p:pic>
        <p:nvPicPr>
          <p:cNvPr id="13318" name="Picture 6" descr="Afbeeldingsresultaat voor bladbla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2232248" cy="2404451"/>
          </a:xfrm>
          <a:prstGeom prst="rect">
            <a:avLst/>
          </a:prstGeom>
          <a:noFill/>
        </p:spPr>
      </p:pic>
      <p:pic>
        <p:nvPicPr>
          <p:cNvPr id="13320" name="Picture 8" descr="Afbeeldingsresultaat voor bladblaz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3672408" cy="2396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Composteren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Zwerfafval moet altijd apart verzameld en verwerkt worden</a:t>
            </a:r>
          </a:p>
          <a:p>
            <a:r>
              <a:rPr lang="nl-NL" sz="2400" dirty="0" smtClean="0"/>
              <a:t>Blad en schoffelafval kan goed worden gecomposteerd. Na compostering kan compost gebruikt worden als bodemverbeteraar.</a:t>
            </a:r>
            <a:endParaRPr lang="nl-NL" sz="2000" dirty="0" smtClean="0"/>
          </a:p>
          <a:p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Vaste planten delen / scheuren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 buitenkant van een plantenpol is vitaler dan de binnenkant.  Door de plantenpol te scheuren en de vitale delen weer te planten behoud je een goed groeiende plant.</a:t>
            </a:r>
          </a:p>
          <a:p>
            <a:r>
              <a:rPr lang="nl-NL" sz="2400" dirty="0" smtClean="0"/>
              <a:t>Je kunt ook scheuren met het doel om te vermeerderen </a:t>
            </a:r>
            <a:br>
              <a:rPr lang="nl-NL" sz="2400" dirty="0" smtClean="0"/>
            </a:br>
            <a:r>
              <a:rPr lang="nl-NL" sz="2400" dirty="0" smtClean="0"/>
              <a:t>en er zo kale plekken in de border mee aan te planten. </a:t>
            </a:r>
          </a:p>
          <a:p>
            <a:pPr lvl="1"/>
            <a:r>
              <a:rPr lang="nl-NL" sz="2000" dirty="0" smtClean="0"/>
              <a:t>Je hoeft geen nieuwe planten te kopen</a:t>
            </a:r>
          </a:p>
          <a:p>
            <a:pPr lvl="1"/>
            <a:r>
              <a:rPr lang="nl-NL" sz="2000" dirty="0" smtClean="0"/>
              <a:t>Het beplantingsbeeld blijft intact 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8" name="AutoShape 2" descr="Afbeeldingsresultaat voor alchem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322" name="Picture 2" descr="Afbeeldingsresultaat voor vaste plant scheu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479775" cy="2609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Vaste planten snoeien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In het voorjaar verwijder je de oude bladeren en stengels van vaste planten. De jonge groeipunten zijn dan al te zien. Let erop dat je deze niet beschadigd</a:t>
            </a:r>
          </a:p>
          <a:p>
            <a:r>
              <a:rPr lang="nl-NL" sz="2400" dirty="0" smtClean="0"/>
              <a:t>Een aantal vaste planten geven nabloei als je de uitgebloeide bloemen direct na de bloei verwijderd. </a:t>
            </a:r>
            <a:r>
              <a:rPr lang="nl-NL" sz="2400" dirty="0" err="1" smtClean="0"/>
              <a:t>Oa</a:t>
            </a:r>
            <a:r>
              <a:rPr lang="nl-NL" sz="2400" dirty="0" smtClean="0"/>
              <a:t>.: </a:t>
            </a:r>
            <a:r>
              <a:rPr lang="nl-NL" sz="2400" dirty="0" err="1" smtClean="0"/>
              <a:t>Alchemilla</a:t>
            </a:r>
            <a:r>
              <a:rPr lang="nl-NL" sz="2400" dirty="0" smtClean="0"/>
              <a:t>, </a:t>
            </a:r>
            <a:r>
              <a:rPr lang="nl-NL" sz="2400" dirty="0" err="1" smtClean="0"/>
              <a:t>Nepate</a:t>
            </a:r>
            <a:r>
              <a:rPr lang="nl-NL" sz="2400" dirty="0" smtClean="0"/>
              <a:t>, Geranium, Salvia, </a:t>
            </a:r>
            <a:r>
              <a:rPr lang="nl-NL" sz="2400" dirty="0" err="1" smtClean="0"/>
              <a:t>Erigeron</a:t>
            </a:r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4274" name="Picture 2" descr="Afbeeldingsresultaat voor hosta groei n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2664296" cy="1998222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467544" y="6093296"/>
            <a:ext cx="29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Jonge groeineuzen van </a:t>
            </a:r>
            <a:r>
              <a:rPr lang="nl-NL" i="1" dirty="0" err="1" smtClean="0"/>
              <a:t>Hosta</a:t>
            </a:r>
            <a:endParaRPr lang="nl-NL" i="1" dirty="0"/>
          </a:p>
        </p:txBody>
      </p:sp>
      <p:pic>
        <p:nvPicPr>
          <p:cNvPr id="54276" name="Picture 4" descr="Afbeeldingsresultaat voor alchem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3024336" cy="2010862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4427984" y="6093296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 smtClean="0"/>
              <a:t>Alchemilla</a:t>
            </a:r>
            <a:r>
              <a:rPr lang="nl-NL" i="1" dirty="0" smtClean="0"/>
              <a:t> mollis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Ondersteuning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Sommige planten hebben ondersteuning nodig en sommige klimplanten moeten worden geleid.</a:t>
            </a:r>
            <a:endParaRPr lang="nl-NL" sz="2000" dirty="0" smtClean="0"/>
          </a:p>
          <a:p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22" name="Picture 10" descr="Afbeeldingsresultaat voor vaste planten opbin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1584176" cy="2376265"/>
          </a:xfrm>
          <a:prstGeom prst="rect">
            <a:avLst/>
          </a:prstGeom>
          <a:noFill/>
        </p:spPr>
      </p:pic>
      <p:pic>
        <p:nvPicPr>
          <p:cNvPr id="13324" name="Picture 12" descr="Afbeeldingsresultaat voor bindbuis roz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4293096"/>
            <a:ext cx="3843209" cy="1872453"/>
          </a:xfrm>
          <a:prstGeom prst="rect">
            <a:avLst/>
          </a:prstGeom>
          <a:noFill/>
        </p:spPr>
      </p:pic>
      <p:pic>
        <p:nvPicPr>
          <p:cNvPr id="13326" name="Picture 14" descr="Afbeeldingsresultaat voor plantenste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2016224" cy="2016224"/>
          </a:xfrm>
          <a:prstGeom prst="rect">
            <a:avLst/>
          </a:prstGeom>
          <a:noFill/>
        </p:spPr>
      </p:pic>
      <p:pic>
        <p:nvPicPr>
          <p:cNvPr id="13328" name="Picture 16" descr="Afbeeldingsresultaat voor plantensteun bamboestokk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492896"/>
            <a:ext cx="155905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Bemesten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Groeifactoren</a:t>
            </a:r>
          </a:p>
          <a:p>
            <a:pPr lvl="1"/>
            <a:r>
              <a:rPr lang="nl-NL" sz="2000" dirty="0" smtClean="0"/>
              <a:t>Licht</a:t>
            </a:r>
          </a:p>
          <a:p>
            <a:pPr lvl="1"/>
            <a:r>
              <a:rPr lang="nl-NL" sz="2000" dirty="0" smtClean="0"/>
              <a:t>Zuurstof</a:t>
            </a:r>
          </a:p>
          <a:p>
            <a:pPr lvl="1"/>
            <a:r>
              <a:rPr lang="nl-NL" sz="2000" dirty="0" smtClean="0"/>
              <a:t>Water</a:t>
            </a:r>
          </a:p>
          <a:p>
            <a:pPr lvl="1"/>
            <a:r>
              <a:rPr lang="nl-NL" sz="2000" dirty="0" smtClean="0"/>
              <a:t>Temperatuur</a:t>
            </a:r>
          </a:p>
          <a:p>
            <a:pPr lvl="1"/>
            <a:r>
              <a:rPr lang="nl-NL" sz="2000" dirty="0" smtClean="0"/>
              <a:t>Koolstof</a:t>
            </a:r>
          </a:p>
          <a:p>
            <a:pPr lvl="1"/>
            <a:r>
              <a:rPr lang="nl-NL" sz="2000" dirty="0" smtClean="0"/>
              <a:t>Zuurgraad</a:t>
            </a:r>
          </a:p>
          <a:p>
            <a:pPr lvl="1"/>
            <a:r>
              <a:rPr lang="nl-NL" sz="2000" b="1" dirty="0" smtClean="0"/>
              <a:t>Voeding</a:t>
            </a:r>
          </a:p>
          <a:p>
            <a:endParaRPr lang="nl-NL" sz="2400" dirty="0" smtClean="0"/>
          </a:p>
          <a:p>
            <a:pPr>
              <a:buNone/>
            </a:pP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3" descr="F1000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72816"/>
            <a:ext cx="3838684" cy="2808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Bemesten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nl-NL" sz="2400" dirty="0" smtClean="0"/>
          </a:p>
          <a:p>
            <a:pPr>
              <a:buNone/>
            </a:pP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http://www.ecostyle.nl/_uploads/imagesgallery/nl_organic_circel_cmy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8326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203848" y="1412776"/>
            <a:ext cx="1165225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6100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GROEI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228184" y="3789040"/>
            <a:ext cx="1641475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6100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BLADVAL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851920" y="6165304"/>
            <a:ext cx="1693862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6100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AFBRAAK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55576" y="4725144"/>
            <a:ext cx="1522412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6100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OPNAME</a:t>
            </a:r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Bemesten algemeen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Planten hebben voedingszouten nodig om goed te </a:t>
            </a:r>
            <a:br>
              <a:rPr lang="nl-NL" sz="2400" dirty="0" smtClean="0"/>
            </a:br>
            <a:r>
              <a:rPr lang="nl-NL" sz="2400" dirty="0" smtClean="0"/>
              <a:t>kunnen groeien en gezond te blijven</a:t>
            </a:r>
          </a:p>
          <a:p>
            <a:r>
              <a:rPr lang="nl-NL" sz="2400" dirty="0" smtClean="0"/>
              <a:t>De plant moet op het juiste tijdstip over voldoende voedingszouten kunnen beschikken</a:t>
            </a:r>
          </a:p>
          <a:p>
            <a:r>
              <a:rPr lang="nl-NL" sz="2400" dirty="0" smtClean="0"/>
              <a:t>Belangrijk is dat deze voedingszouten in de juiste </a:t>
            </a:r>
            <a:br>
              <a:rPr lang="nl-NL" sz="2400" dirty="0" smtClean="0"/>
            </a:br>
            <a:r>
              <a:rPr lang="nl-NL" sz="2400" dirty="0" smtClean="0"/>
              <a:t>verhouding kunnen worden opgenomen</a:t>
            </a:r>
          </a:p>
          <a:p>
            <a:r>
              <a:rPr lang="nl-NL" sz="2400" dirty="0" smtClean="0"/>
              <a:t>Verwerk de bemesting altijd door de toplaag van de </a:t>
            </a:r>
            <a:br>
              <a:rPr lang="nl-NL" sz="2400" dirty="0" smtClean="0"/>
            </a:br>
            <a:r>
              <a:rPr lang="nl-NL" sz="2400" dirty="0" smtClean="0"/>
              <a:t>bodem want daar leeft het bodemleven dat de meststof kan omzetten in voor de plant opneembare voedingszouten</a:t>
            </a:r>
          </a:p>
          <a:p>
            <a:endParaRPr lang="nl-NL" sz="2400" dirty="0" smtClean="0"/>
          </a:p>
          <a:p>
            <a:pPr>
              <a:buNone/>
            </a:pP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Grondstoffen voor de plant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CO2: koolzuurgas opgenomen via huismondjes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H2O: water opgenomen door het wortelstelsel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Zouten: voedingszouten opgenomen door het wortelstelsel</a:t>
            </a:r>
          </a:p>
          <a:p>
            <a:pPr>
              <a:spcBef>
                <a:spcPct val="0"/>
              </a:spcBef>
            </a:pPr>
            <a:endParaRPr lang="nl-NL" sz="2400" dirty="0" smtClean="0"/>
          </a:p>
          <a:p>
            <a:pPr>
              <a:spcBef>
                <a:spcPct val="0"/>
              </a:spcBef>
            </a:pPr>
            <a:r>
              <a:rPr lang="nl-NL" sz="2400" dirty="0" smtClean="0"/>
              <a:t>CO2 + H2O + zouten zet de plant om in </a:t>
            </a:r>
            <a:r>
              <a:rPr lang="nl-NL" sz="2400" dirty="0" err="1" smtClean="0"/>
              <a:t>oa</a:t>
            </a:r>
            <a:r>
              <a:rPr lang="nl-NL" sz="2400" dirty="0" smtClean="0"/>
              <a:t>: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Oliën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Vetten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Organische zuren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Eiwitten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Enzymen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Koolhydraten (suikers, cellulose, zetmeel)</a:t>
            </a:r>
          </a:p>
          <a:p>
            <a:pPr>
              <a:buNone/>
            </a:pP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404665"/>
            <a:ext cx="712879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Onderhouden borders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Afbeeldingsresultaat voor borderonderhou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297" y="1600200"/>
            <a:ext cx="7065406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Water (H</a:t>
            </a:r>
            <a:r>
              <a:rPr lang="nl-NL" sz="2400" baseline="-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O) en kooldioxide (CO</a:t>
            </a:r>
            <a:r>
              <a:rPr lang="nl-NL" sz="2400" baseline="-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) worden onder invloed van licht omgezet in glucose (C</a:t>
            </a:r>
            <a:r>
              <a:rPr lang="nl-NL" sz="2400" baseline="-30000" dirty="0" smtClean="0"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nl-NL" sz="2400" baseline="-30000" dirty="0" smtClean="0">
                <a:ea typeface="Arial Unicode MS" pitchFamily="34" charset="-128"/>
                <a:cs typeface="Arial Unicode MS" pitchFamily="34" charset="-128"/>
              </a:rPr>
              <a:t>12</a:t>
            </a:r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nl-NL" sz="2400" baseline="-30000" dirty="0" smtClean="0"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) en zuurstof (O</a:t>
            </a:r>
            <a:r>
              <a:rPr lang="nl-NL" sz="2400" baseline="-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nl-NL" sz="2400" dirty="0" smtClean="0"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>
              <a:buNone/>
            </a:pP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2" descr="Fig. 1; fotosynthese reacti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229" y="2490436"/>
            <a:ext cx="6840115" cy="2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ondj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232273" cy="159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encrypted-tbn2.gstatic.com/images?q=tbn:ANd9GcQ4zuaOCTLPrJHybTvYlBLGeo2lM_F7WbmVUG45k40VvvTlwtSc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37112"/>
            <a:ext cx="3325826" cy="1806414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5856" y="5301208"/>
            <a:ext cx="112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 i="1" dirty="0"/>
              <a:t>huidmondjes</a:t>
            </a:r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Meststoffen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Voor een optimale opname is van belang:</a:t>
            </a:r>
          </a:p>
          <a:p>
            <a:pPr lvl="1">
              <a:spcBef>
                <a:spcPct val="0"/>
              </a:spcBef>
            </a:pPr>
            <a:r>
              <a:rPr lang="nl-NL" sz="2000" dirty="0" err="1" smtClean="0"/>
              <a:t>Doorwortelbaarheid</a:t>
            </a:r>
            <a:r>
              <a:rPr lang="nl-NL" sz="2000" dirty="0" smtClean="0"/>
              <a:t> van de bodem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Temperatuur van de bodem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Het bodemleven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Mate van fixatie van de bodem</a:t>
            </a:r>
          </a:p>
          <a:p>
            <a:pPr lvl="1">
              <a:spcBef>
                <a:spcPct val="0"/>
              </a:spcBef>
            </a:pPr>
            <a:endParaRPr lang="nl-NL" sz="2200" dirty="0" smtClean="0"/>
          </a:p>
          <a:p>
            <a:pPr>
              <a:spcBef>
                <a:spcPct val="0"/>
              </a:spcBef>
            </a:pPr>
            <a:r>
              <a:rPr lang="nl-NL" sz="2400" dirty="0" smtClean="0"/>
              <a:t>Meststoffen zijn in te delen in: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Kunstmeststoffen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Gecoate kunstmeststoffen 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Organische minerale meststoffen </a:t>
            </a:r>
          </a:p>
          <a:p>
            <a:pPr lvl="1">
              <a:spcBef>
                <a:spcPct val="0"/>
              </a:spcBef>
            </a:pPr>
            <a:r>
              <a:rPr lang="nl-NL" sz="2000" dirty="0" smtClean="0"/>
              <a:t>Organische meststoffen</a:t>
            </a:r>
          </a:p>
          <a:p>
            <a:pPr>
              <a:buNone/>
            </a:pP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Kunstmeststoffen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Fabricage is kunstmatig. Geen sporenelementen.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Makkelijk oplosbaar in water. Spoelen makkelijk uit.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Hoog zoutgehalte wat nadelig is voor bodemleven en bodemstructuur.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De plant kan niet kiezen.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5" descr="Bestand:Tripelsuperfosfaat (triple phosphate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1964" y="3554619"/>
            <a:ext cx="2267463" cy="2592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Gecoate </a:t>
            </a:r>
            <a:r>
              <a:rPr lang="nl-NL" dirty="0" err="1" smtClean="0"/>
              <a:t>kunstmesstoffen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Kunstmeststoffen met een laagje (coating) om de meststof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 Afgifte (oplossen) van de meststoffen duurt langer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Langere werking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Nadelen van kunstmest zijn ook hier aan de orde.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9" descr="F:\Bemesting\gecoate messt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2546600" cy="24593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Organisch minerale meststoffen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Gecombineerde meststof met deels organische- en deels kunstmatige bestanddelen.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6" descr="F:\Bemesting\organische m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924944"/>
            <a:ext cx="3911485" cy="2880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Organische meststoffen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Opgebouwd uit natuurlijke organische grondstoffen.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Bevorderen het bodemleven en de bodemstructuur.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Kans op overbemesting is nihil.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6" descr="Mesthoop-771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4046104" cy="2880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Organische meststoffen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Twee soorten organische messtoffen:</a:t>
            </a:r>
          </a:p>
          <a:p>
            <a:pPr lvl="1">
              <a:spcBef>
                <a:spcPct val="0"/>
              </a:spcBef>
            </a:pPr>
            <a:r>
              <a:rPr lang="nl-NL" sz="2200" dirty="0" smtClean="0"/>
              <a:t>samengestelde organische meststoffen</a:t>
            </a:r>
          </a:p>
          <a:p>
            <a:pPr lvl="2">
              <a:spcBef>
                <a:spcPct val="0"/>
              </a:spcBef>
            </a:pPr>
            <a:r>
              <a:rPr lang="nl-NL" sz="2100" dirty="0" smtClean="0"/>
              <a:t>Bevat meer dan één element met bemestende waarde</a:t>
            </a:r>
          </a:p>
          <a:p>
            <a:pPr lvl="2">
              <a:spcBef>
                <a:spcPct val="0"/>
              </a:spcBef>
            </a:pPr>
            <a:r>
              <a:rPr lang="nl-NL" sz="2100" dirty="0" smtClean="0"/>
              <a:t>Natuurlijke grondstoffen als beendermeel, bloedmeel</a:t>
            </a:r>
          </a:p>
          <a:p>
            <a:pPr lvl="1">
              <a:spcBef>
                <a:spcPct val="0"/>
              </a:spcBef>
            </a:pPr>
            <a:r>
              <a:rPr lang="nl-NL" sz="2200" dirty="0" smtClean="0"/>
              <a:t>enkelvoudig organische meststoffen</a:t>
            </a:r>
          </a:p>
          <a:p>
            <a:pPr lvl="2">
              <a:spcBef>
                <a:spcPct val="0"/>
              </a:spcBef>
            </a:pPr>
            <a:r>
              <a:rPr lang="nl-NL" sz="2100" dirty="0" smtClean="0"/>
              <a:t>Bevat maar één element met bemestende waarde. Deze bestaan uit één grondstof als </a:t>
            </a:r>
          </a:p>
          <a:p>
            <a:pPr lvl="3">
              <a:spcBef>
                <a:spcPct val="0"/>
              </a:spcBef>
            </a:pPr>
            <a:r>
              <a:rPr lang="nl-NL" sz="1800" dirty="0" smtClean="0"/>
              <a:t>Beendermeel 16% fosfaat</a:t>
            </a:r>
          </a:p>
          <a:p>
            <a:pPr lvl="3">
              <a:spcBef>
                <a:spcPct val="0"/>
              </a:spcBef>
            </a:pPr>
            <a:r>
              <a:rPr lang="nl-NL" sz="1800" dirty="0" smtClean="0"/>
              <a:t>Bloedmeel 13% stikstof</a:t>
            </a:r>
          </a:p>
          <a:p>
            <a:pPr lvl="3">
              <a:spcBef>
                <a:spcPct val="0"/>
              </a:spcBef>
            </a:pPr>
            <a:r>
              <a:rPr lang="nl-NL" sz="1800" dirty="0" err="1" smtClean="0"/>
              <a:t>Vinasse</a:t>
            </a:r>
            <a:r>
              <a:rPr lang="nl-NL" sz="1800" dirty="0" smtClean="0"/>
              <a:t> 40% kali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Voordelen organisch bemesten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2400" dirty="0" smtClean="0"/>
              <a:t>Bescherming van plantenwortels tegen bodempathogene.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Mengen van organische en anorganische bodemdelen.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Een beter lucht / water- huishouding.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Voedingsstoffen komen langzaam vrij.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Blijvende structuurverbetering.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Bevat zowel hoofd- als </a:t>
            </a:r>
            <a:br>
              <a:rPr lang="nl-NL" sz="2400" dirty="0" smtClean="0"/>
            </a:br>
            <a:r>
              <a:rPr lang="nl-NL" sz="2400" dirty="0" smtClean="0"/>
              <a:t>spoorelementen.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Stimuleert het bodemleven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0" name="Picture 2" descr="Afbeeldingsresultaat voor bodemle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24944"/>
            <a:ext cx="3168352" cy="3392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Beregenen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Beregen in de ochtend:</a:t>
            </a:r>
          </a:p>
          <a:p>
            <a:pPr lvl="1"/>
            <a:r>
              <a:rPr lang="nl-NL" sz="2000" dirty="0" smtClean="0"/>
              <a:t>De plant heeft dan de meeste behoefte aan water. </a:t>
            </a:r>
          </a:p>
          <a:p>
            <a:pPr lvl="1"/>
            <a:r>
              <a:rPr lang="nl-NL" sz="2000" dirty="0" smtClean="0"/>
              <a:t>De beplanting kan snel opdrogen en geeft schimmels geen kans.</a:t>
            </a:r>
          </a:p>
          <a:p>
            <a:pPr lvl="1"/>
            <a:r>
              <a:rPr lang="nl-NL" sz="2000" dirty="0" smtClean="0"/>
              <a:t>Door het koude water krijgt de warme plant in de middag een </a:t>
            </a:r>
            <a:br>
              <a:rPr lang="nl-NL" sz="2000" dirty="0" smtClean="0"/>
            </a:br>
            <a:r>
              <a:rPr lang="nl-NL" sz="2000" dirty="0" smtClean="0"/>
              <a:t>groeishock en neemt de fotosynthese af.</a:t>
            </a:r>
          </a:p>
          <a:p>
            <a:r>
              <a:rPr lang="nl-NL" sz="2400" dirty="0" smtClean="0"/>
              <a:t>Beregen lang:</a:t>
            </a:r>
          </a:p>
          <a:p>
            <a:pPr lvl="1"/>
            <a:r>
              <a:rPr lang="nl-NL" sz="2000" dirty="0" smtClean="0"/>
              <a:t>Kort beregenen stimuleert alleen de wortelgroei in de toplaag</a:t>
            </a:r>
          </a:p>
          <a:p>
            <a:pPr lvl="1"/>
            <a:r>
              <a:rPr lang="nl-NL" sz="2000" dirty="0" smtClean="0"/>
              <a:t>Lang beregenen (1,5 – 2 uur) stimuleert ook de diepe wortelvorming. De plant is daardoor beter bestand tegen droge perioden</a:t>
            </a:r>
          </a:p>
          <a:p>
            <a:pPr lvl="1"/>
            <a:r>
              <a:rPr lang="nl-NL" sz="2000" dirty="0" smtClean="0"/>
              <a:t>Dus niet elke dag kort maar één keer per week lang</a:t>
            </a:r>
          </a:p>
          <a:p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Afbeeldingsresultaat voor tuin bereg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301208"/>
            <a:ext cx="4464496" cy="121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Algemeen onderhoud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Borders moeten het gehele jaar worden onderhouden. Doe je dit niet dan:</a:t>
            </a:r>
          </a:p>
          <a:p>
            <a:pPr lvl="1"/>
            <a:r>
              <a:rPr lang="nl-NL" sz="2000" dirty="0" smtClean="0"/>
              <a:t>Groeit de beplanting over de paden (overkoken)</a:t>
            </a:r>
          </a:p>
          <a:p>
            <a:pPr lvl="1"/>
            <a:r>
              <a:rPr lang="nl-NL" sz="2000" dirty="0" smtClean="0"/>
              <a:t>Raken sommige planten overwoekerd</a:t>
            </a:r>
          </a:p>
          <a:p>
            <a:pPr lvl="1"/>
            <a:r>
              <a:rPr lang="nl-NL" sz="2000" dirty="0" smtClean="0"/>
              <a:t>Groeit er veel onkruid</a:t>
            </a:r>
          </a:p>
          <a:p>
            <a:pPr lvl="1"/>
            <a:r>
              <a:rPr lang="nl-NL" sz="2000" dirty="0" smtClean="0"/>
              <a:t>Stoppen planten met bloeien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3794" name="Picture 2" descr="Afbeeldingsresultaat voor border tu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4480498" cy="201622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36096" y="5733256"/>
            <a:ext cx="255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‘overkokende’ beplanting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Gereedschappen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In tuinen en groenvoorzieningen komt veel handwerk voor. Om dit goed en makkelijk te kunnen doen moet je beschikken over:</a:t>
            </a:r>
          </a:p>
          <a:p>
            <a:pPr lvl="1"/>
            <a:r>
              <a:rPr lang="nl-NL" sz="2000" dirty="0" smtClean="0"/>
              <a:t>Vaardigheden in dit handwerk</a:t>
            </a:r>
          </a:p>
          <a:p>
            <a:pPr lvl="1"/>
            <a:r>
              <a:rPr lang="nl-NL" sz="2000" dirty="0" smtClean="0"/>
              <a:t>Goed (hand)gereedschap</a:t>
            </a:r>
          </a:p>
          <a:p>
            <a:r>
              <a:rPr lang="nl-NL" sz="2400" dirty="0" smtClean="0"/>
              <a:t>Bruikbaar handgereedschap is afhankelijk van 2 factoren:</a:t>
            </a:r>
          </a:p>
          <a:p>
            <a:pPr lvl="1"/>
            <a:r>
              <a:rPr lang="nl-NL" sz="2000" dirty="0" smtClean="0"/>
              <a:t>De kwaliteit van het gereedschap</a:t>
            </a:r>
          </a:p>
          <a:p>
            <a:pPr lvl="1"/>
            <a:r>
              <a:rPr lang="nl-NL" sz="2000" dirty="0" smtClean="0"/>
              <a:t>De staat van onderhoud van het gereedschap (conditie, schoon, scherp)</a:t>
            </a:r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Gereedschappen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Steekschop (spade) en schop (bats)</a:t>
            </a:r>
          </a:p>
          <a:p>
            <a:r>
              <a:rPr lang="nl-NL" sz="2400" dirty="0" smtClean="0"/>
              <a:t>Mestvork (greep / riek), hooivork, spitvork, bladvork</a:t>
            </a:r>
          </a:p>
          <a:p>
            <a:r>
              <a:rPr lang="nl-NL" sz="2400" dirty="0" smtClean="0"/>
              <a:t>Schoffel, hak, krabber, cultivator</a:t>
            </a:r>
          </a:p>
          <a:p>
            <a:r>
              <a:rPr lang="nl-NL" sz="2400" dirty="0" smtClean="0"/>
              <a:t>Tuinhark, rozenhark, bladhark </a:t>
            </a:r>
          </a:p>
          <a:p>
            <a:r>
              <a:rPr lang="nl-NL" sz="2400" dirty="0" smtClean="0"/>
              <a:t>Snoeimes, snoeischaar (aambeeld- of papegaaitype), topschaar (rupsenschaar) , takkenschaar, heggenschaar</a:t>
            </a:r>
          </a:p>
          <a:p>
            <a:r>
              <a:rPr lang="nl-NL" sz="2400" dirty="0" err="1" smtClean="0"/>
              <a:t>Handsnoeizaag</a:t>
            </a:r>
            <a:r>
              <a:rPr lang="nl-NL" sz="2400" dirty="0" smtClean="0"/>
              <a:t> (pistoolzaag), stoksnoeischaar,  beugelzaag</a:t>
            </a:r>
            <a:endParaRPr lang="nl-NL" sz="2000" dirty="0" smtClean="0"/>
          </a:p>
          <a:p>
            <a:r>
              <a:rPr lang="nl-NL" sz="2400" dirty="0" smtClean="0"/>
              <a:t>Kruiwagen, stenenkruiwagen</a:t>
            </a:r>
          </a:p>
          <a:p>
            <a:endParaRPr lang="nl-NL" sz="2400" dirty="0" smtClean="0">
              <a:solidFill>
                <a:srgbClr val="FF0000"/>
              </a:solidFill>
            </a:endParaRPr>
          </a:p>
          <a:p>
            <a:r>
              <a:rPr lang="nl-NL" sz="2400" dirty="0" smtClean="0">
                <a:solidFill>
                  <a:srgbClr val="FF0000"/>
                </a:solidFill>
              </a:rPr>
              <a:t>Zorg dat je gereedschap altijd scherp, schoon en onbeschadigd is!</a:t>
            </a: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Breng jezelf en anderen niet in gevaar</a:t>
            </a:r>
          </a:p>
          <a:p>
            <a:r>
              <a:rPr lang="nl-NL" sz="2400" dirty="0" smtClean="0"/>
              <a:t>Leef altijd de veiligheidsvoorschriften na en draag veiligheidskleding:</a:t>
            </a:r>
          </a:p>
          <a:p>
            <a:pPr lvl="1"/>
            <a:r>
              <a:rPr lang="nl-NL" sz="2000" dirty="0" smtClean="0"/>
              <a:t>Veiligheidsschoenen (S3/P3 verstevigde neus, kruipneus, stalen zool, </a:t>
            </a:r>
            <a:br>
              <a:rPr lang="nl-NL" sz="2000" dirty="0" smtClean="0"/>
            </a:br>
            <a:r>
              <a:rPr lang="nl-NL" sz="2000" dirty="0" smtClean="0"/>
              <a:t>verstevigde hiel, waterafstotend, profielzool)</a:t>
            </a:r>
          </a:p>
          <a:p>
            <a:pPr lvl="1"/>
            <a:r>
              <a:rPr lang="nl-NL" sz="2000" dirty="0" smtClean="0"/>
              <a:t>Werkhandschoenen</a:t>
            </a:r>
          </a:p>
          <a:p>
            <a:pPr lvl="1"/>
            <a:r>
              <a:rPr lang="nl-NL" sz="2000" dirty="0" smtClean="0"/>
              <a:t>Werkkleding</a:t>
            </a:r>
          </a:p>
          <a:p>
            <a:pPr lvl="1"/>
            <a:endParaRPr lang="nl-NL" sz="20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0178" name="AutoShape 2" descr="Afbeeldingsresultaat voor grisport s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0286" name="Picture 110" descr="Grisport 72003 var 30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28757"/>
            <a:ext cx="3672408" cy="2822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Beplantingsbeeld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Een gesloten beplantingsbeeld zorgt dat er geen zonlicht op de bodem valt en onkruidzaden kunnen gaan kiemen</a:t>
            </a:r>
          </a:p>
          <a:p>
            <a:r>
              <a:rPr lang="nl-NL" sz="2400" dirty="0" smtClean="0"/>
              <a:t>Kale plekken in een border altijd </a:t>
            </a:r>
            <a:r>
              <a:rPr lang="nl-NL" sz="2400" dirty="0" err="1" smtClean="0"/>
              <a:t>iom</a:t>
            </a:r>
            <a:r>
              <a:rPr lang="nl-NL" sz="2400" dirty="0" smtClean="0"/>
              <a:t> de klant of opdrachtgever ‘bijplanten’</a:t>
            </a:r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1748" name="Picture 4" descr="Afbeeldingsresultaat voor plantso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3286125"/>
            <a:ext cx="3934916" cy="295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Onkruidbestrijding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Definitie: Onkruiden zijn ongewenste, ongecultiveerde planten, die overdadig groeien en een gewenst gewas overheersen</a:t>
            </a:r>
            <a:endParaRPr lang="nl-NL" sz="2000" dirty="0" smtClean="0"/>
          </a:p>
          <a:p>
            <a:r>
              <a:rPr lang="nl-NL" sz="2400" dirty="0" smtClean="0"/>
              <a:t>Onkruiden:</a:t>
            </a:r>
          </a:p>
          <a:p>
            <a:pPr lvl="1"/>
            <a:r>
              <a:rPr lang="nl-NL" sz="2000" dirty="0" smtClean="0"/>
              <a:t>Kunnen ziekten en aantastingen overbrengen (</a:t>
            </a:r>
            <a:r>
              <a:rPr lang="nl-NL" sz="2000" dirty="0" err="1" smtClean="0"/>
              <a:t>oa</a:t>
            </a:r>
            <a:r>
              <a:rPr lang="nl-NL" sz="2000" dirty="0" smtClean="0"/>
              <a:t>. Schimmels, bacteriën, virussen en dierlijke </a:t>
            </a:r>
            <a:r>
              <a:rPr lang="nl-NL" sz="2000" dirty="0" err="1" smtClean="0"/>
              <a:t>aantasters</a:t>
            </a:r>
            <a:r>
              <a:rPr lang="nl-NL" sz="2000" dirty="0" smtClean="0"/>
              <a:t> (wantsen, luizen </a:t>
            </a:r>
            <a:r>
              <a:rPr lang="nl-NL" sz="2000" dirty="0" err="1" smtClean="0"/>
              <a:t>etc</a:t>
            </a:r>
            <a:r>
              <a:rPr lang="nl-NL" sz="2000" dirty="0" smtClean="0"/>
              <a:t>)</a:t>
            </a:r>
          </a:p>
          <a:p>
            <a:pPr lvl="1"/>
            <a:r>
              <a:rPr lang="nl-NL" sz="2000" dirty="0" smtClean="0"/>
              <a:t>Nemen water en voedingsstoffen weg bij gewenste planten en </a:t>
            </a:r>
            <a:br>
              <a:rPr lang="nl-NL" sz="2000" dirty="0" smtClean="0"/>
            </a:br>
            <a:r>
              <a:rPr lang="nl-NL" sz="2000" dirty="0" smtClean="0"/>
              <a:t>zijn dus concurrenten</a:t>
            </a:r>
          </a:p>
          <a:p>
            <a:r>
              <a:rPr lang="nl-NL" sz="2400" dirty="0" smtClean="0"/>
              <a:t>‘Onkruidbestrijding’ is de meest belangrijkste onderhoudsmaatregel in borders</a:t>
            </a:r>
          </a:p>
          <a:p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Onkruidbestrijding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Manieren van onkruidbestrijding</a:t>
            </a:r>
          </a:p>
          <a:p>
            <a:pPr lvl="1"/>
            <a:r>
              <a:rPr lang="nl-NL" sz="2000" dirty="0" smtClean="0"/>
              <a:t>Handmatig</a:t>
            </a:r>
          </a:p>
          <a:p>
            <a:pPr lvl="2"/>
            <a:r>
              <a:rPr lang="nl-NL" sz="1600" dirty="0" smtClean="0"/>
              <a:t>Wieden</a:t>
            </a:r>
          </a:p>
          <a:p>
            <a:pPr lvl="1"/>
            <a:r>
              <a:rPr lang="nl-NL" sz="2000" dirty="0" smtClean="0"/>
              <a:t>Mechanisch</a:t>
            </a:r>
          </a:p>
          <a:p>
            <a:pPr lvl="2"/>
            <a:r>
              <a:rPr lang="nl-NL" sz="1800" dirty="0" smtClean="0"/>
              <a:t>Schoffel , (hand)hak of schrepel, cultivator</a:t>
            </a:r>
          </a:p>
          <a:p>
            <a:pPr lvl="1"/>
            <a:r>
              <a:rPr lang="nl-NL" sz="2000" dirty="0" smtClean="0"/>
              <a:t>Chemisch</a:t>
            </a:r>
          </a:p>
          <a:p>
            <a:pPr lvl="2"/>
            <a:r>
              <a:rPr lang="nl-NL" sz="1800" dirty="0" smtClean="0"/>
              <a:t>Contactherbiciden:  doden de plantendelen die bespoten worden </a:t>
            </a:r>
            <a:r>
              <a:rPr lang="nl-NL" sz="1800" dirty="0" err="1" smtClean="0"/>
              <a:t>oa</a:t>
            </a:r>
            <a:r>
              <a:rPr lang="nl-NL" sz="1800" dirty="0" smtClean="0"/>
              <a:t> MCPA</a:t>
            </a:r>
          </a:p>
          <a:p>
            <a:pPr lvl="2"/>
            <a:r>
              <a:rPr lang="nl-NL" sz="1800" dirty="0" smtClean="0"/>
              <a:t>Groeistofherbiciden: verstoren de hormoonhuishouding van de plant</a:t>
            </a:r>
          </a:p>
          <a:p>
            <a:pPr lvl="2"/>
            <a:r>
              <a:rPr lang="nl-NL" sz="1800" dirty="0" smtClean="0"/>
              <a:t>Bodemherbiciden: kiemende onkruiden nemen de middelen met hun wortels op en gaan vervolgens dood </a:t>
            </a:r>
          </a:p>
          <a:p>
            <a:pPr lvl="2"/>
            <a:r>
              <a:rPr lang="nl-NL" sz="1800" dirty="0" err="1" smtClean="0"/>
              <a:t>Systemische</a:t>
            </a:r>
            <a:r>
              <a:rPr lang="nl-NL" sz="1800" dirty="0" smtClean="0"/>
              <a:t> herbiciden: worden door het bespoten blad opgenomen en door de hele plant getransporteerd waarna deze helemaal afsterft</a:t>
            </a:r>
          </a:p>
          <a:p>
            <a:endParaRPr lang="nl-NL" sz="2400" dirty="0" smtClean="0"/>
          </a:p>
          <a:p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1613</TotalTime>
  <Words>935</Words>
  <Application>Microsoft Office PowerPoint</Application>
  <PresentationFormat>Diavoorstelling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 Unicode MS</vt:lpstr>
      <vt:lpstr>Arial</vt:lpstr>
      <vt:lpstr>Calibri</vt:lpstr>
      <vt:lpstr>Wingdings</vt:lpstr>
      <vt:lpstr>Kantoorthema</vt:lpstr>
      <vt:lpstr>Onderhouden borders</vt:lpstr>
      <vt:lpstr>PowerPoint-presentatie</vt:lpstr>
      <vt:lpstr>Algemeen onderhoud</vt:lpstr>
      <vt:lpstr>Gereedschappen</vt:lpstr>
      <vt:lpstr>Gereedschappen</vt:lpstr>
      <vt:lpstr>Veiligheid</vt:lpstr>
      <vt:lpstr>Beplantingsbeeld</vt:lpstr>
      <vt:lpstr>Onkruidbestrijding</vt:lpstr>
      <vt:lpstr>Onkruidbestrijding</vt:lpstr>
      <vt:lpstr>Belangrijke onkruiden</vt:lpstr>
      <vt:lpstr>Blad ruimen</vt:lpstr>
      <vt:lpstr>Composteren</vt:lpstr>
      <vt:lpstr>Vaste planten delen / scheuren</vt:lpstr>
      <vt:lpstr>Vaste planten snoeien</vt:lpstr>
      <vt:lpstr>Ondersteuning</vt:lpstr>
      <vt:lpstr>Bemesten</vt:lpstr>
      <vt:lpstr>Bemesten</vt:lpstr>
      <vt:lpstr>Bemesten algemeen</vt:lpstr>
      <vt:lpstr>Grondstoffen voor de plant</vt:lpstr>
      <vt:lpstr>Fotosynthese</vt:lpstr>
      <vt:lpstr>Meststoffen</vt:lpstr>
      <vt:lpstr>Kunstmeststoffen</vt:lpstr>
      <vt:lpstr>Gecoate kunstmesstoffen</vt:lpstr>
      <vt:lpstr>Organisch minerale meststoffen</vt:lpstr>
      <vt:lpstr>Organische meststoffen</vt:lpstr>
      <vt:lpstr>Organische meststoffen</vt:lpstr>
      <vt:lpstr>Voordelen organisch bemesten</vt:lpstr>
      <vt:lpstr>Beregenen</vt:lpstr>
    </vt:vector>
  </TitlesOfParts>
  <Company>FactorGroen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Mensink</dc:creator>
  <cp:lastModifiedBy>Hans Mulder</cp:lastModifiedBy>
  <cp:revision>271</cp:revision>
  <dcterms:created xsi:type="dcterms:W3CDTF">2016-06-29T11:45:25Z</dcterms:created>
  <dcterms:modified xsi:type="dcterms:W3CDTF">2016-10-03T14:25:33Z</dcterms:modified>
</cp:coreProperties>
</file>